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2b295641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2b295641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2b295641a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2b295641a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e096e5e4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de096e5e4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2b295641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2b295641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cb53816b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cb53816b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cb53816b6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cb53816b6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fb48e6868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fb48e6868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2b29564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2b29564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2b295641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2b295641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2b295641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2b295641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2b295641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2b295641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hyperlink" Target="https://mc2.nmsu.edu/" TargetMode="External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ebnew.ped.state.nm.us/bureaus/curriculum-instruction/nm-is-mathematics/" TargetMode="External"/><Relationship Id="rId4" Type="http://schemas.openxmlformats.org/officeDocument/2006/relationships/hyperlink" Target="https://webnew.ped.state.nm.us/wp-content/uploads/2020/08/New-Mexico-Math-Guidance-Document-for-Acceleration-Guide-v3.pdf" TargetMode="External"/><Relationship Id="rId5" Type="http://schemas.openxmlformats.org/officeDocument/2006/relationships/hyperlink" Target="https://webnew.ped.state.nm.us/wp-content/uploads/2020/08/New-Mexico-Math-Guidance-Document-for-Acceleration-Guide-v3.pdf" TargetMode="External"/><Relationship Id="rId6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hyperlink" Target="https://student.desmos.com/join/x22772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c2.nmsu.edu/" TargetMode="External"/><Relationship Id="rId4" Type="http://schemas.openxmlformats.org/officeDocument/2006/relationships/hyperlink" Target="https://mc2.nmsu.edu/pd/" TargetMode="External"/><Relationship Id="rId5" Type="http://schemas.openxmlformats.org/officeDocument/2006/relationships/hyperlink" Target="https://mc2.nmsu.edu/about-us/contact-us/" TargetMode="External"/><Relationship Id="rId6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eacher.desmos.com/activitybuilder/custom/5ec598c4ddc3c901dfc053ca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hyperlink" Target="https://blog.mrmeyer.com/category/3act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708603" y="745350"/>
            <a:ext cx="5211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Mathematically Connected Communities</a:t>
            </a:r>
            <a:endParaRPr b="1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349700" y="2770725"/>
            <a:ext cx="4570200" cy="11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0000"/>
                </a:solidFill>
              </a:rPr>
              <a:t>Purposeful Reentry and Unpacking Important Reentry Documents </a:t>
            </a:r>
            <a:endParaRPr b="1" sz="2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August 26, 2020</a:t>
            </a:r>
            <a:endParaRPr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5:00-6:00 pm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5100" y="1650725"/>
            <a:ext cx="3543600" cy="24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This session will be recorded and available at </a:t>
            </a:r>
            <a:r>
              <a:rPr b="1" lang="en" sz="11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</a:t>
            </a:r>
            <a:r>
              <a:rPr b="1" lang="en">
                <a:solidFill>
                  <a:srgbClr val="0000FF"/>
                </a:solidFill>
              </a:rPr>
              <a:t>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73763"/>
                </a:solidFill>
              </a:rPr>
              <a:t>Welcome! Please introduce yourself in the chat box by writing your name, your district, and your role in the education sector. </a:t>
            </a:r>
            <a:r>
              <a:rPr b="1" lang="en" sz="1700">
                <a:solidFill>
                  <a:srgbClr val="38761D"/>
                </a:solidFill>
              </a:rPr>
              <a:t> </a:t>
            </a:r>
            <a:endParaRPr b="1" sz="17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38761D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200" y="264725"/>
            <a:ext cx="2276475" cy="10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2" type="body"/>
          </p:nvPr>
        </p:nvSpPr>
        <p:spPr>
          <a:xfrm>
            <a:off x="4908775" y="1208475"/>
            <a:ext cx="3999900" cy="3758100"/>
          </a:xfrm>
          <a:prstGeom prst="rect">
            <a:avLst/>
          </a:prstGeom>
          <a:solidFill>
            <a:srgbClr val="D9EAD3"/>
          </a:solidFill>
          <a:effectLst>
            <a:outerShdw blurRad="371475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</a:rPr>
              <a:t>Now</a:t>
            </a:r>
            <a:r>
              <a:rPr lang="en" sz="1600">
                <a:solidFill>
                  <a:srgbClr val="000000"/>
                </a:solidFill>
              </a:rPr>
              <a:t>, s</a:t>
            </a:r>
            <a:r>
              <a:rPr lang="en" sz="1600">
                <a:solidFill>
                  <a:srgbClr val="000000"/>
                </a:solidFill>
              </a:rPr>
              <a:t>pend some time in small group looking at grade-level specific standards in the</a:t>
            </a:r>
            <a:r>
              <a:rPr b="1" lang="en" sz="1600">
                <a:solidFill>
                  <a:srgbClr val="000000"/>
                </a:solidFill>
              </a:rPr>
              <a:t> Instructional Scope</a:t>
            </a:r>
            <a:r>
              <a:rPr lang="en" sz="1600">
                <a:solidFill>
                  <a:srgbClr val="000000"/>
                </a:solidFill>
              </a:rPr>
              <a:t>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Find </a:t>
            </a:r>
            <a:r>
              <a:rPr b="1" lang="en" sz="1600">
                <a:solidFill>
                  <a:srgbClr val="000000"/>
                </a:solidFill>
              </a:rPr>
              <a:t>Section 2: Cluster Level Planning Support</a:t>
            </a:r>
            <a:r>
              <a:rPr lang="en" sz="1600">
                <a:solidFill>
                  <a:srgbClr val="000000"/>
                </a:solidFill>
              </a:rPr>
              <a:t> in the table of contents. 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➔"/>
            </a:pPr>
            <a:r>
              <a:rPr lang="en" sz="1600">
                <a:solidFill>
                  <a:srgbClr val="000000"/>
                </a:solidFill>
              </a:rPr>
              <a:t>Take 15 minutes here to </a:t>
            </a:r>
            <a:r>
              <a:rPr b="1" lang="en" sz="1600">
                <a:solidFill>
                  <a:srgbClr val="000000"/>
                </a:solidFill>
              </a:rPr>
              <a:t>EXPLORE.</a:t>
            </a:r>
            <a:endParaRPr b="1"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000000"/>
                </a:solidFill>
              </a:rPr>
              <a:t>What resonates with you?</a:t>
            </a:r>
            <a:r>
              <a:rPr i="1" lang="en">
                <a:solidFill>
                  <a:srgbClr val="000000"/>
                </a:solidFill>
              </a:rPr>
              <a:t> What questions do these documents bring up for you</a:t>
            </a:r>
            <a:r>
              <a:rPr i="1" lang="en" sz="1400">
                <a:solidFill>
                  <a:srgbClr val="000000"/>
                </a:solidFill>
              </a:rPr>
              <a:t>?</a:t>
            </a:r>
            <a:endParaRPr i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https://webnew.ped.state.nm.us/bureaus/curriculum-instruction/nm-is-mathematics/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3925" y="0"/>
            <a:ext cx="515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Grade-Level Breakout Rooms</a:t>
            </a:r>
            <a:endParaRPr/>
          </a:p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158400" y="676800"/>
            <a:ext cx="4564800" cy="4015800"/>
          </a:xfrm>
          <a:prstGeom prst="rect">
            <a:avLst/>
          </a:prstGeom>
          <a:solidFill>
            <a:srgbClr val="F4CCCC"/>
          </a:solidFill>
          <a:effectLst>
            <a:outerShdw blurRad="3571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K-8:</a:t>
            </a:r>
            <a:r>
              <a:rPr lang="en" sz="1500">
                <a:solidFill>
                  <a:srgbClr val="000000"/>
                </a:solidFill>
              </a:rPr>
              <a:t> Look at the </a:t>
            </a:r>
            <a:r>
              <a:rPr b="1" lang="en" sz="1500">
                <a:solidFill>
                  <a:srgbClr val="000000"/>
                </a:solidFill>
              </a:rPr>
              <a:t>Domain-specific Recommendations by Grade Bands</a:t>
            </a:r>
            <a:r>
              <a:rPr lang="en" sz="1500">
                <a:solidFill>
                  <a:srgbClr val="000000"/>
                </a:solidFill>
              </a:rPr>
              <a:t> in the </a:t>
            </a:r>
            <a:r>
              <a:rPr b="1" lang="en" sz="1500">
                <a:solidFill>
                  <a:srgbClr val="000000"/>
                </a:solidFill>
              </a:rPr>
              <a:t>Reentry Guidance Tool for Mathematics </a:t>
            </a:r>
            <a:r>
              <a:rPr lang="en" sz="1500">
                <a:solidFill>
                  <a:srgbClr val="000000"/>
                </a:solidFill>
              </a:rPr>
              <a:t> 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https://webnew.ped.state.nm.us/wp-content/uploads/2020/08/New-Mexico-Math-Guidance-Document-for-Acceleration-Guide-v3.pdf</a:t>
            </a:r>
            <a:r>
              <a:rPr b="1" lang="en" sz="1500">
                <a:solidFill>
                  <a:srgbClr val="000000"/>
                </a:solidFill>
              </a:rPr>
              <a:t> </a:t>
            </a:r>
            <a:endParaRPr b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</a:rPr>
              <a:t>HS: </a:t>
            </a:r>
            <a:r>
              <a:rPr lang="en" sz="1500">
                <a:solidFill>
                  <a:srgbClr val="000000"/>
                </a:solidFill>
              </a:rPr>
              <a:t>Look at pp. 13-14 </a:t>
            </a:r>
            <a:r>
              <a:rPr b="1" lang="en" sz="1500">
                <a:solidFill>
                  <a:schemeClr val="dk1"/>
                </a:solidFill>
              </a:rPr>
              <a:t>2020–2021 Support for Instructional Content Prioritization in High School Mathematics</a:t>
            </a:r>
            <a:r>
              <a:rPr lang="en" sz="1500">
                <a:solidFill>
                  <a:schemeClr val="dk1"/>
                </a:solidFill>
              </a:rPr>
              <a:t> from Achieve the Core</a:t>
            </a:r>
            <a:endParaRPr sz="1500">
              <a:solidFill>
                <a:srgbClr val="000000"/>
              </a:solidFill>
            </a:endParaRPr>
          </a:p>
          <a:p>
            <a:pPr indent="-32385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Char char="➔"/>
            </a:pPr>
            <a:r>
              <a:rPr lang="en" sz="1500">
                <a:solidFill>
                  <a:srgbClr val="000000"/>
                </a:solidFill>
              </a:rPr>
              <a:t>Spend 5 minutes in conversation here.</a:t>
            </a:r>
            <a:endParaRPr i="1"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https://webnew.ped.state.nm.us/wp-content/uploads/2020/08/New-Mexico-Math-Guidance-Document-for-Acceleration-Guide-v3.pdf</a:t>
            </a:r>
            <a:endParaRPr sz="1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61248" y="137950"/>
            <a:ext cx="1347425" cy="89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6235011" y="137950"/>
            <a:ext cx="1347425" cy="89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6">
            <a:alphaModFix amt="21000"/>
          </a:blip>
          <a:stretch>
            <a:fillRect/>
          </a:stretch>
        </p:blipFill>
        <p:spPr>
          <a:xfrm>
            <a:off x="4908786" y="137950"/>
            <a:ext cx="1347425" cy="89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 b="0" l="0" r="21642" t="21642"/>
          <a:stretch/>
        </p:blipFill>
        <p:spPr>
          <a:xfrm>
            <a:off x="0" y="0"/>
            <a:ext cx="92134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>
            <p:ph type="title"/>
          </p:nvPr>
        </p:nvSpPr>
        <p:spPr>
          <a:xfrm>
            <a:off x="403975" y="392550"/>
            <a:ext cx="8197200" cy="36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Reflect: What do you know now that you would share with a colleague? What have you learned that excites you about planning for students’ mathematics learning? </a:t>
            </a:r>
            <a:endParaRPr sz="6400"/>
          </a:p>
        </p:txBody>
      </p:sp>
      <p:sp>
        <p:nvSpPr>
          <p:cNvPr id="146" name="Google Shape;146;p23"/>
          <p:cNvSpPr txBox="1"/>
          <p:nvPr/>
        </p:nvSpPr>
        <p:spPr>
          <a:xfrm>
            <a:off x="3964375" y="4333450"/>
            <a:ext cx="48597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Link: </a:t>
            </a: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https://student.desmos.com/join/x22772</a:t>
            </a:r>
            <a:endParaRPr sz="1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/>
        </p:nvSpPr>
        <p:spPr>
          <a:xfrm>
            <a:off x="22800" y="2426525"/>
            <a:ext cx="4868100" cy="24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 to </a:t>
            </a:r>
            <a:r>
              <a:rPr lang="en" sz="1800">
                <a:solidFill>
                  <a:schemeClr val="dk1"/>
                </a:solidFill>
              </a:rPr>
              <a:t>MC</a:t>
            </a:r>
            <a:r>
              <a:rPr baseline="30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 Website: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 to MC</a:t>
            </a:r>
            <a:r>
              <a:rPr baseline="30000" lang="en" sz="1800">
                <a:solidFill>
                  <a:schemeClr val="dk1"/>
                </a:solidFill>
              </a:rPr>
              <a:t>2</a:t>
            </a:r>
            <a:r>
              <a:rPr lang="en" sz="1800">
                <a:solidFill>
                  <a:schemeClr val="dk1"/>
                </a:solidFill>
              </a:rPr>
              <a:t> Professional Learning Webpage: </a:t>
            </a:r>
            <a:r>
              <a:rPr lang="en" sz="1800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https://mc2.nmsu.edu/pd/</a:t>
            </a:r>
            <a:endParaRPr sz="18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Link to MC</a:t>
            </a:r>
            <a:r>
              <a:rPr baseline="30000" lang="en" sz="1800">
                <a:solidFill>
                  <a:schemeClr val="dk1"/>
                </a:solidFill>
              </a:rPr>
              <a:t>2 </a:t>
            </a:r>
            <a:r>
              <a:rPr lang="en" sz="1800">
                <a:solidFill>
                  <a:schemeClr val="dk1"/>
                </a:solidFill>
              </a:rPr>
              <a:t>Contact Page: </a:t>
            </a:r>
            <a:r>
              <a:rPr lang="en" sz="1800" u="sng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https://mc2.nmsu.edu/about-us/contact-us/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52" name="Google Shape;152;p24"/>
          <p:cNvSpPr txBox="1"/>
          <p:nvPr>
            <p:ph type="title"/>
          </p:nvPr>
        </p:nvSpPr>
        <p:spPr>
          <a:xfrm>
            <a:off x="2719800" y="45900"/>
            <a:ext cx="3704400" cy="65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/>
              <a:t>Thank you!</a:t>
            </a:r>
            <a:endParaRPr b="1" sz="4200"/>
          </a:p>
        </p:txBody>
      </p:sp>
      <p:sp>
        <p:nvSpPr>
          <p:cNvPr id="153" name="Google Shape;153;p24"/>
          <p:cNvSpPr txBox="1"/>
          <p:nvPr/>
        </p:nvSpPr>
        <p:spPr>
          <a:xfrm>
            <a:off x="4646775" y="1214850"/>
            <a:ext cx="4321500" cy="20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How to Register for Web Sessions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Register in learning pairs through the </a:t>
            </a:r>
            <a:r>
              <a:rPr b="1" lang="en" sz="1600"/>
              <a:t>MC</a:t>
            </a:r>
            <a:r>
              <a:rPr b="1" baseline="30000" lang="en" sz="1600"/>
              <a:t>2 </a:t>
            </a:r>
            <a:r>
              <a:rPr b="1" lang="en" sz="1600"/>
              <a:t>website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Registration will open the </a:t>
            </a:r>
            <a:r>
              <a:rPr b="1" lang="en" sz="1600"/>
              <a:t>Thursday </a:t>
            </a:r>
            <a:r>
              <a:rPr lang="en" sz="1600"/>
              <a:t>before the event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Events will start at 5:00 pm unless otherwise noted on the registration form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54" name="Google Shape;154;p24"/>
          <p:cNvSpPr txBox="1"/>
          <p:nvPr/>
        </p:nvSpPr>
        <p:spPr>
          <a:xfrm>
            <a:off x="5474500" y="3471975"/>
            <a:ext cx="2850000" cy="11514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Mark your calendars: </a:t>
            </a:r>
            <a:endParaRPr sz="1700">
              <a:solidFill>
                <a:srgbClr val="FFFFFF"/>
              </a:solidFill>
            </a:endParaRPr>
          </a:p>
          <a:p>
            <a:pPr indent="-222250" lvl="1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September 9</a:t>
            </a:r>
            <a:endParaRPr sz="1700">
              <a:solidFill>
                <a:srgbClr val="FFFFFF"/>
              </a:solidFill>
            </a:endParaRPr>
          </a:p>
          <a:p>
            <a:pPr indent="-222250" lvl="1" marL="3429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○"/>
            </a:pPr>
            <a:r>
              <a:rPr lang="en" sz="1700">
                <a:solidFill>
                  <a:srgbClr val="FFFFFF"/>
                </a:solidFill>
              </a:rPr>
              <a:t>September 23</a:t>
            </a:r>
            <a:endParaRPr sz="2100">
              <a:solidFill>
                <a:srgbClr val="FFFFFF"/>
              </a:solidFill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7350" y="1088800"/>
            <a:ext cx="2276475" cy="10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45740">
            <a:off x="7429064" y="321297"/>
            <a:ext cx="1125296" cy="113032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38350" y="304675"/>
            <a:ext cx="4017900" cy="47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Think about which grade-level </a:t>
            </a:r>
            <a:br>
              <a:rPr lang="en" sz="2000"/>
            </a:br>
            <a:r>
              <a:rPr lang="en" sz="2000"/>
              <a:t>breakout room will work best for you today!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   K, 1, 2, 3, 4, 5, 6, 7, 8, HS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Go to your </a:t>
            </a:r>
            <a:r>
              <a:rPr lang="en" sz="2000"/>
              <a:t>participants</a:t>
            </a:r>
            <a:r>
              <a:rPr lang="en" sz="2000"/>
              <a:t> icon to bring up the list of participants, find your name, and select More &gt;Rename.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Or, hover over your image and rename yourself with your preferred grade-level and your name. For ex: 7 Allie Conway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/>
              <a:t>For example: 8 Allie </a:t>
            </a:r>
            <a:endParaRPr i="1" sz="20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535" y="1955000"/>
            <a:ext cx="3865701" cy="10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8270400" y="2491425"/>
            <a:ext cx="594900" cy="35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rot="-5398267">
            <a:off x="6548555" y="1631709"/>
            <a:ext cx="595200" cy="35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269188"/>
            <a:ext cx="1409700" cy="10763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 rot="-5398267">
            <a:off x="5038130" y="1036509"/>
            <a:ext cx="595200" cy="35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6">
            <a:alphaModFix/>
          </a:blip>
          <a:srcRect b="13104" l="28174" r="7" t="6250"/>
          <a:stretch/>
        </p:blipFill>
        <p:spPr>
          <a:xfrm>
            <a:off x="6059225" y="3516625"/>
            <a:ext cx="1409700" cy="1507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" name="Google Shape;70;p14"/>
          <p:cNvCxnSpPr/>
          <p:nvPr/>
        </p:nvCxnSpPr>
        <p:spPr>
          <a:xfrm>
            <a:off x="4784075" y="3284850"/>
            <a:ext cx="396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4"/>
          <p:cNvSpPr/>
          <p:nvPr/>
        </p:nvSpPr>
        <p:spPr>
          <a:xfrm rot="-10798267">
            <a:off x="5599205" y="3862909"/>
            <a:ext cx="595200" cy="3513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527400" y="445025"/>
            <a:ext cx="304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About MC</a:t>
            </a:r>
            <a:r>
              <a:rPr b="1" baseline="30000" lang="en"/>
              <a:t>2</a:t>
            </a:r>
            <a:endParaRPr b="1" baseline="30000"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179900" y="257175"/>
            <a:ext cx="4964100" cy="44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Mathematically Connected Communities</a:t>
            </a:r>
            <a:r>
              <a:rPr b="1" i="1" lang="en">
                <a:solidFill>
                  <a:srgbClr val="000000"/>
                </a:solidFill>
              </a:rPr>
              <a:t>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partnership of dedicated math educators, including teachers, mathematicians, researchers, and school district administrators, working collectively to improve mathematics learning for K-12 students across the state of New Mexico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700">
                <a:solidFill>
                  <a:srgbClr val="000000"/>
                </a:solidFill>
              </a:rPr>
              <a:t>Initiated with funding by the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 Department of Education/ Math-Science Partnership (MSP), the NM Public Educa</a:t>
            </a:r>
            <a:r>
              <a:rPr lang="en" sz="1700">
                <a:solidFill>
                  <a:srgbClr val="000000"/>
                </a:solidFill>
              </a:rPr>
              <a:t>tion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Higher Education Departments (</a:t>
            </a:r>
            <a:r>
              <a:rPr lang="en" sz="1700">
                <a:solidFill>
                  <a:srgbClr val="000000"/>
                </a:solidFill>
              </a:rPr>
              <a:t>PED and </a:t>
            </a: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HED), and Title II funding by districts to strengthen</a:t>
            </a:r>
            <a:r>
              <a:rPr lang="en" sz="1700">
                <a:solidFill>
                  <a:srgbClr val="000000"/>
                </a:solidFill>
              </a:rPr>
              <a:t> the quality &amp; effectiveness of teachers, principal, and other school leaders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50" y="1331925"/>
            <a:ext cx="3730974" cy="247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ctrTitle"/>
          </p:nvPr>
        </p:nvSpPr>
        <p:spPr>
          <a:xfrm>
            <a:off x="440100" y="480525"/>
            <a:ext cx="7856400" cy="156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Mathematically Connected Communities (MC²) works to improve math education through a variety of professional learning experiences which align to the New Mexico Public Education Department’s (NM PED) reentry guidance.</a:t>
            </a:r>
            <a:endParaRPr sz="6200"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 amt="44000"/>
          </a:blip>
          <a:stretch>
            <a:fillRect/>
          </a:stretch>
        </p:blipFill>
        <p:spPr>
          <a:xfrm rot="10">
            <a:off x="6556175" y="2314566"/>
            <a:ext cx="2175575" cy="217556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 txBox="1"/>
          <p:nvPr/>
        </p:nvSpPr>
        <p:spPr>
          <a:xfrm>
            <a:off x="183175" y="2396075"/>
            <a:ext cx="5831700" cy="23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Four Live Web-Events Sessions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>
                <a:solidFill>
                  <a:schemeClr val="dk1"/>
                </a:solidFill>
              </a:rPr>
              <a:t>Awareness and Information: </a:t>
            </a:r>
            <a:r>
              <a:rPr lang="en" sz="1600"/>
              <a:t>Purposeful Reentry and Adapting to Change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Unpacking Important Mathematics Reentry Documents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Structuring Accelerated Learning in Reentry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The Importance of Models in Developing Fluency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229050" y="529000"/>
            <a:ext cx="7302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Norm Offerings for our Collaborative Session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600" y="1905950"/>
            <a:ext cx="2247900" cy="20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04175" y="1236300"/>
            <a:ext cx="62937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</a:rPr>
              <a:t>I</a:t>
            </a:r>
            <a:r>
              <a:rPr lang="en" sz="2000"/>
              <a:t>n exploring today, what are the norm(s) you will take with you?</a:t>
            </a:r>
            <a:r>
              <a:rPr lang="en" sz="1700"/>
              <a:t> </a:t>
            </a:r>
            <a:endParaRPr sz="1700"/>
          </a:p>
        </p:txBody>
      </p:sp>
      <p:sp>
        <p:nvSpPr>
          <p:cNvPr id="93" name="Google Shape;93;p17"/>
          <p:cNvSpPr txBox="1"/>
          <p:nvPr/>
        </p:nvSpPr>
        <p:spPr>
          <a:xfrm>
            <a:off x="229050" y="2026950"/>
            <a:ext cx="5856000" cy="22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Invite participation by using names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Honor individual thinking and learning time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Ask questions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Expect to share 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Reflect on where you want to grow</a:t>
            </a:r>
            <a:endParaRPr sz="21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2100">
                <a:solidFill>
                  <a:schemeClr val="dk1"/>
                </a:solidFill>
              </a:rPr>
              <a:t>Other?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172175" y="656350"/>
            <a:ext cx="4634700" cy="203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did quarantine impact our tech habits? </a:t>
            </a:r>
            <a:endParaRPr/>
          </a:p>
        </p:txBody>
      </p:sp>
      <p:sp>
        <p:nvSpPr>
          <p:cNvPr id="99" name="Google Shape;99;p18"/>
          <p:cNvSpPr txBox="1"/>
          <p:nvPr>
            <p:ph idx="1" type="subTitle"/>
          </p:nvPr>
        </p:nvSpPr>
        <p:spPr>
          <a:xfrm>
            <a:off x="106850" y="3396275"/>
            <a:ext cx="4917600" cy="15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Card Sort:</a:t>
            </a:r>
            <a:r>
              <a:rPr b="1" lang="en"/>
              <a:t> </a:t>
            </a:r>
            <a:r>
              <a:rPr lang="en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https://teacher.desmos.com/activitybuilder/custom/5ec598c4ddc3c901dfc053ca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825" y="2075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3725" y="3743438"/>
            <a:ext cx="1839225" cy="12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1838" y="1975475"/>
            <a:ext cx="16002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5202" y="1975489"/>
            <a:ext cx="1600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0" y="6156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we model generosity with mathematics?</a:t>
            </a:r>
            <a:endParaRPr/>
          </a:p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57525" y="2097975"/>
            <a:ext cx="4229400" cy="9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Which of these bushfire relief donors was the most generous?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700" y="387150"/>
            <a:ext cx="4591300" cy="258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179275" y="3368100"/>
            <a:ext cx="4591200" cy="11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➔"/>
            </a:pPr>
            <a:r>
              <a:rPr lang="en" sz="2100"/>
              <a:t>What’s your ranking? 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➔"/>
            </a:pPr>
            <a:r>
              <a:rPr lang="en" sz="2100"/>
              <a:t>What information matters here?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➔"/>
            </a:pPr>
            <a:r>
              <a:rPr lang="en" sz="2100"/>
              <a:t>What would your students say?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4943150" y="3065400"/>
            <a:ext cx="38730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sz="12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https://blog.mrmeyer.com/category/3acts/</a:t>
            </a:r>
            <a:endParaRPr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759575" y="298475"/>
            <a:ext cx="312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Individual Explore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246400" y="1177300"/>
            <a:ext cx="3999900" cy="34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As individuals, take 5 minutes to explore the Curriculum and Instruction page from the NMPED where reentry documents and links are housed.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Explore the light turquoise sections and links, what are you curious about exploring?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What do you notice? What do you wonder? When we come back, enter your ideas into the chat!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5200" y="132550"/>
            <a:ext cx="129429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4">
            <a:alphaModFix/>
          </a:blip>
          <a:srcRect b="0" l="9648" r="12226" t="0"/>
          <a:stretch/>
        </p:blipFill>
        <p:spPr>
          <a:xfrm>
            <a:off x="5042075" y="815225"/>
            <a:ext cx="3537001" cy="3608700"/>
          </a:xfrm>
          <a:prstGeom prst="rect">
            <a:avLst/>
          </a:prstGeom>
          <a:noFill/>
          <a:ln>
            <a:noFill/>
          </a:ln>
          <a:effectLst>
            <a:outerShdw blurRad="1071563" rotWithShape="0" algn="bl" dir="11580000" dist="19050">
              <a:srgbClr val="000000">
                <a:alpha val="50000"/>
              </a:srgbClr>
            </a:outerShdw>
          </a:effectLst>
        </p:spPr>
      </p:pic>
      <p:sp>
        <p:nvSpPr>
          <p:cNvPr id="121" name="Google Shape;121;p20"/>
          <p:cNvSpPr/>
          <p:nvPr/>
        </p:nvSpPr>
        <p:spPr>
          <a:xfrm>
            <a:off x="6609300" y="242525"/>
            <a:ext cx="312900" cy="684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/>
          <p:nvPr/>
        </p:nvSpPr>
        <p:spPr>
          <a:xfrm>
            <a:off x="5807375" y="1101375"/>
            <a:ext cx="312900" cy="684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242888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992825" y="323750"/>
            <a:ext cx="2554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Whole Group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181075" y="1329750"/>
            <a:ext cx="4924200" cy="269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As a whole group, let’s explore the idea of acceleration in reentry.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Find the Core Tenets of Acceleration and Recommendations in the Reentry Guidance for Instructional Acceleration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AutoNum type="arabicPeriod"/>
            </a:pPr>
            <a:r>
              <a:rPr lang="en" sz="1700">
                <a:solidFill>
                  <a:schemeClr val="dk1"/>
                </a:solidFill>
              </a:rPr>
              <a:t>What resonates with you and what questions do you have? Put it into the chat.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 amt="92000"/>
          </a:blip>
          <a:stretch>
            <a:fillRect/>
          </a:stretch>
        </p:blipFill>
        <p:spPr>
          <a:xfrm>
            <a:off x="5646475" y="711488"/>
            <a:ext cx="3082220" cy="3820974"/>
          </a:xfrm>
          <a:prstGeom prst="rect">
            <a:avLst/>
          </a:prstGeom>
          <a:noFill/>
          <a:ln>
            <a:noFill/>
          </a:ln>
          <a:effectLst>
            <a:outerShdw blurRad="657225" rotWithShape="0" algn="bl" dir="5400000" dist="19050">
              <a:srgbClr val="000000">
                <a:alpha val="82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C5BABB"/>
      </a:lt2>
      <a:accent1>
        <a:srgbClr val="FFAB40"/>
      </a:accent1>
      <a:accent2>
        <a:srgbClr val="212121"/>
      </a:accent2>
      <a:accent3>
        <a:srgbClr val="1389C5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